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7.jpeg" ContentType="image/jpeg"/>
  <Override PartName="/ppt/media/image3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8.jpeg" ContentType="image/jpeg"/>
  <Override PartName="/ppt/media/image12.png" ContentType="image/png"/>
  <Override PartName="/ppt/media/image19.png" ContentType="image/pn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29566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29566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5806440"/>
            <a:ext cx="10079640" cy="175428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0" y="234108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solidFill>
                  <a:srgbClr val="006699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4056120"/>
            <a:ext cx="9071640" cy="2097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28369A12-2DFC-4703-AF59-381ECF1A2369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0"/>
            <a:ext cx="10076760" cy="941760"/>
          </a:xfrm>
          <a:prstGeom prst="rect">
            <a:avLst/>
          </a:prstGeom>
          <a:gradFill rotWithShape="0">
            <a:gsLst>
              <a:gs pos="0">
                <a:srgbClr val="dff2fc"/>
              </a:gs>
              <a:gs pos="100000">
                <a:srgbClr val="009bdd"/>
              </a:gs>
            </a:gsLst>
            <a:lin ang="108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2"/>
          <p:cNvSpPr/>
          <p:nvPr/>
        </p:nvSpPr>
        <p:spPr>
          <a:xfrm>
            <a:off x="0" y="6620400"/>
            <a:ext cx="10076760" cy="941760"/>
          </a:xfrm>
          <a:prstGeom prst="rect">
            <a:avLst/>
          </a:prstGeom>
          <a:gradFill rotWithShape="0">
            <a:gsLst>
              <a:gs pos="0">
                <a:srgbClr val="dff2fc"/>
              </a:gs>
              <a:gs pos="100000">
                <a:srgbClr val="009bdd"/>
              </a:gs>
            </a:gsLst>
            <a:lin ang="108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66cc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66cc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66cc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66cc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66cc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66cc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66cc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66cc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66cc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66cc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66cc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66cc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B51842F0-A2E2-4552-9522-A389B4075F19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76360" y="2746440"/>
            <a:ext cx="9071640" cy="637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1080000" y="144000"/>
            <a:ext cx="8928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i="1" lang="fr-FR" sz="4800" spc="-1" strike="noStrike">
                <a:solidFill>
                  <a:srgbClr val="ff9900"/>
                </a:solidFill>
                <a:latin typeface="Arial"/>
              </a:rPr>
              <a:t>Le James Webb JWST</a:t>
            </a:r>
            <a:endParaRPr b="0" lang="fr-FR" sz="4800" spc="-1" strike="noStrike">
              <a:solidFill>
                <a:srgbClr val="0066cc"/>
              </a:solidFill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4968000" y="1008000"/>
            <a:ext cx="5040000" cy="5616000"/>
          </a:xfrm>
          <a:prstGeom prst="rect">
            <a:avLst/>
          </a:prstGeom>
          <a:ln>
            <a:noFill/>
          </a:ln>
        </p:spPr>
      </p:pic>
      <p:pic>
        <p:nvPicPr>
          <p:cNvPr id="88" name="" descr=""/>
          <p:cNvPicPr/>
          <p:nvPr/>
        </p:nvPicPr>
        <p:blipFill>
          <a:blip r:embed="rId2"/>
          <a:stretch/>
        </p:blipFill>
        <p:spPr>
          <a:xfrm>
            <a:off x="72000" y="828000"/>
            <a:ext cx="4769280" cy="6063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3000" p14:dur="2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504000" y="301320"/>
            <a:ext cx="9071640" cy="637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Miroir</a:t>
            </a:r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648360" y="8215560"/>
            <a:ext cx="9071640" cy="157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0" y="941760"/>
            <a:ext cx="10080000" cy="5682240"/>
          </a:xfrm>
          <a:prstGeom prst="rect">
            <a:avLst/>
          </a:prstGeom>
          <a:ln>
            <a:noFill/>
          </a:ln>
        </p:spPr>
      </p:pic>
      <p:sp>
        <p:nvSpPr>
          <p:cNvPr id="128" name="Freeform 3"/>
          <p:cNvSpPr/>
          <p:nvPr/>
        </p:nvSpPr>
        <p:spPr>
          <a:xfrm>
            <a:off x="5760000" y="4248000"/>
            <a:ext cx="3024360" cy="1368360"/>
          </a:xfrm>
          <a:custGeom>
            <a:avLst/>
            <a:gdLst/>
            <a:ahLst/>
            <a:rect l="0" t="0" r="r" b="b"/>
            <a:pathLst>
              <a:path w="8401" h="3801">
                <a:moveTo>
                  <a:pt x="8400" y="3800"/>
                </a:moveTo>
                <a:lnTo>
                  <a:pt x="0" y="0"/>
                </a:lnTo>
              </a:path>
            </a:pathLst>
          </a:custGeom>
          <a:noFill/>
          <a:ln w="38160">
            <a:solidFill>
              <a:srgbClr val="f10d0c"/>
            </a:solidFill>
            <a:round/>
            <a:tailEnd len="med" type="triangle" w="med"/>
          </a:ln>
        </p:spPr>
      </p:sp>
      <p:sp>
        <p:nvSpPr>
          <p:cNvPr id="129" name="Freeform 4"/>
          <p:cNvSpPr/>
          <p:nvPr/>
        </p:nvSpPr>
        <p:spPr>
          <a:xfrm>
            <a:off x="6048000" y="2880000"/>
            <a:ext cx="3672360" cy="864360"/>
          </a:xfrm>
          <a:custGeom>
            <a:avLst/>
            <a:gdLst/>
            <a:ahLst/>
            <a:rect l="0" t="0" r="r" b="b"/>
            <a:pathLst>
              <a:path w="10201" h="2401">
                <a:moveTo>
                  <a:pt x="0" y="2400"/>
                </a:moveTo>
                <a:lnTo>
                  <a:pt x="10200" y="0"/>
                </a:lnTo>
              </a:path>
            </a:pathLst>
          </a:custGeom>
          <a:noFill/>
          <a:ln w="38160">
            <a:solidFill>
              <a:srgbClr val="f10d0c"/>
            </a:solidFill>
            <a:round/>
            <a:tailEnd len="med" type="triangle" w="med"/>
          </a:ln>
        </p:spPr>
      </p:sp>
    </p:spTree>
  </p:cSld>
  <mc:AlternateContent>
    <mc:Choice Requires="p14">
      <p:transition spd="slow" advTm="3000" p14:dur="2000"/>
    </mc:Choice>
    <mc:Fallback>
      <p:transition spd="slow" advTm="3000"/>
    </mc:Fallback>
  </mc:AlternateContent>
  <p:timing>
    <p:tnLst>
      <p:par>
        <p:cTn id="107" dur="indefinite" restart="never" nodeType="tmRoot">
          <p:childTnLst>
            <p:seq>
              <p:cTn id="108" dur="indefinite" nodeType="mainSeq"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504000" y="301320"/>
            <a:ext cx="9071640" cy="637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Écran noir</a:t>
            </a:r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864000" y="8174520"/>
            <a:ext cx="9071640" cy="1041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360" y="936000"/>
            <a:ext cx="4607640" cy="5685120"/>
          </a:xfrm>
          <a:prstGeom prst="rect">
            <a:avLst/>
          </a:prstGeom>
          <a:ln>
            <a:noFill/>
          </a:ln>
        </p:spPr>
      </p:pic>
      <p:sp>
        <p:nvSpPr>
          <p:cNvPr id="133" name="Freeform 3"/>
          <p:cNvSpPr/>
          <p:nvPr/>
        </p:nvSpPr>
        <p:spPr>
          <a:xfrm>
            <a:off x="3024000" y="1872000"/>
            <a:ext cx="4176360" cy="1224360"/>
          </a:xfrm>
          <a:custGeom>
            <a:avLst/>
            <a:gdLst/>
            <a:ahLst/>
            <a:rect l="0" t="0" r="r" b="b"/>
            <a:pathLst>
              <a:path w="11601" h="3401">
                <a:moveTo>
                  <a:pt x="11600" y="0"/>
                </a:moveTo>
                <a:lnTo>
                  <a:pt x="0" y="3400"/>
                </a:lnTo>
              </a:path>
            </a:pathLst>
          </a:custGeom>
          <a:noFill/>
          <a:ln w="57240">
            <a:solidFill>
              <a:srgbClr val="f10d0c"/>
            </a:solidFill>
            <a:round/>
            <a:tailEnd len="med" type="triangle" w="med"/>
          </a:ln>
        </p:spPr>
      </p:sp>
    </p:spTree>
  </p:cSld>
  <mc:AlternateContent>
    <mc:Choice Requires="p14">
      <p:transition spd="slow" advTm="3000" p14:dur="2000"/>
    </mc:Choice>
    <mc:Fallback>
      <p:transition spd="slow" advTm="3000"/>
    </mc:Fallback>
  </mc:AlternateContent>
  <p:timing>
    <p:tnLst>
      <p:par>
        <p:cTn id="118" dur="indefinite" restart="never" nodeType="tmRoot">
          <p:childTnLst>
            <p:seq>
              <p:cTn id="119" dur="indefinite" nodeType="mainSeq"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504000" y="301320"/>
            <a:ext cx="9071640" cy="637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Écran blanc</a:t>
            </a:r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648360" y="8246520"/>
            <a:ext cx="9071640" cy="1041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2952000" y="1008000"/>
            <a:ext cx="4903560" cy="5616000"/>
          </a:xfrm>
          <a:prstGeom prst="rect">
            <a:avLst/>
          </a:prstGeom>
          <a:ln>
            <a:noFill/>
          </a:ln>
        </p:spPr>
      </p:pic>
      <p:sp>
        <p:nvSpPr>
          <p:cNvPr id="137" name="Freeform 3"/>
          <p:cNvSpPr/>
          <p:nvPr/>
        </p:nvSpPr>
        <p:spPr>
          <a:xfrm>
            <a:off x="6120000" y="2304000"/>
            <a:ext cx="2592360" cy="1440360"/>
          </a:xfrm>
          <a:custGeom>
            <a:avLst/>
            <a:gdLst/>
            <a:ahLst/>
            <a:rect l="0" t="0" r="r" b="b"/>
            <a:pathLst>
              <a:path w="7201" h="4001">
                <a:moveTo>
                  <a:pt x="7200" y="0"/>
                </a:moveTo>
                <a:lnTo>
                  <a:pt x="0" y="4000"/>
                </a:lnTo>
              </a:path>
            </a:pathLst>
          </a:custGeom>
          <a:noFill/>
          <a:ln w="57240">
            <a:solidFill>
              <a:srgbClr val="f10d0c"/>
            </a:solidFill>
            <a:round/>
            <a:tailEnd len="med" type="triangle" w="med"/>
          </a:ln>
        </p:spPr>
      </p:sp>
      <p:sp>
        <p:nvSpPr>
          <p:cNvPr id="138" name="Freeform 4"/>
          <p:cNvSpPr/>
          <p:nvPr/>
        </p:nvSpPr>
        <p:spPr>
          <a:xfrm>
            <a:off x="5976000" y="4320000"/>
            <a:ext cx="2664360" cy="1800360"/>
          </a:xfrm>
          <a:custGeom>
            <a:avLst/>
            <a:gdLst/>
            <a:ahLst/>
            <a:rect l="0" t="0" r="r" b="b"/>
            <a:pathLst>
              <a:path w="7401" h="5001">
                <a:moveTo>
                  <a:pt x="0" y="0"/>
                </a:moveTo>
                <a:lnTo>
                  <a:pt x="7400" y="5000"/>
                </a:lnTo>
              </a:path>
            </a:pathLst>
          </a:custGeom>
          <a:noFill/>
          <a:ln w="57240">
            <a:solidFill>
              <a:srgbClr val="f10d0c"/>
            </a:solidFill>
            <a:round/>
            <a:tailEnd len="med" type="triangle" w="med"/>
          </a:ln>
        </p:spPr>
      </p:sp>
    </p:spTree>
  </p:cSld>
  <mc:AlternateContent>
    <mc:Choice Requires="p14">
      <p:transition spd="slow" advTm="3000" p14:dur="2000"/>
    </mc:Choice>
    <mc:Fallback>
      <p:transition spd="slow" advTm="3000"/>
    </mc:Fallback>
  </mc:AlternateContent>
  <p:timing>
    <p:tnLst>
      <p:par>
        <p:cTn id="125" dur="indefinite" restart="never" nodeType="tmRoot">
          <p:childTnLst>
            <p:seq>
              <p:cTn id="126" dur="indefinite" nodeType="mainSeq"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864000" y="-203400"/>
            <a:ext cx="9216000" cy="1081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1" lang="fr-FR" sz="4400" spc="-1" strike="noStrike">
                <a:solidFill>
                  <a:srgbClr val="ff0000"/>
                </a:solidFill>
                <a:latin typeface="Arial"/>
              </a:rPr>
              <a:t>                                 </a:t>
            </a:r>
            <a:r>
              <a:rPr b="1" lang="fr-FR" sz="3200" spc="-1" strike="noStrike">
                <a:solidFill>
                  <a:srgbClr val="ff0000"/>
                </a:solidFill>
                <a:latin typeface="Arial"/>
              </a:rPr>
              <a:t>  </a:t>
            </a:r>
            <a:r>
              <a:rPr b="1" lang="fr-FR" sz="3200" spc="-1" strike="noStrike">
                <a:solidFill>
                  <a:srgbClr val="ff0000"/>
                </a:solidFill>
                <a:latin typeface="Arial"/>
              </a:rPr>
              <a:t>La lumière                                            dans le télescope</a:t>
            </a:r>
            <a:endParaRPr b="0" lang="fr-FR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1152360" y="8064000"/>
            <a:ext cx="9071640" cy="969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72000" y="1008000"/>
            <a:ext cx="10049400" cy="5544000"/>
          </a:xfrm>
          <a:prstGeom prst="rect">
            <a:avLst/>
          </a:prstGeom>
          <a:ln>
            <a:noFill/>
          </a:ln>
        </p:spPr>
      </p:pic>
      <p:sp>
        <p:nvSpPr>
          <p:cNvPr id="142" name="Freeform 3"/>
          <p:cNvSpPr/>
          <p:nvPr/>
        </p:nvSpPr>
        <p:spPr>
          <a:xfrm>
            <a:off x="5040000" y="1800000"/>
            <a:ext cx="360" cy="2736360"/>
          </a:xfrm>
          <a:custGeom>
            <a:avLst/>
            <a:gdLst/>
            <a:ahLst/>
            <a:rect l="0" t="0" r="r" b="b"/>
            <a:pathLst>
              <a:path w="1" h="7601">
                <a:moveTo>
                  <a:pt x="0" y="0"/>
                </a:moveTo>
                <a:lnTo>
                  <a:pt x="0" y="7600"/>
                </a:lnTo>
              </a:path>
            </a:pathLst>
          </a:custGeom>
          <a:noFill/>
          <a:ln w="29160">
            <a:solidFill>
              <a:srgbClr val="ffff00"/>
            </a:solidFill>
            <a:round/>
            <a:tailEnd len="med" type="triangle" w="med"/>
          </a:ln>
        </p:spPr>
      </p:sp>
      <p:sp>
        <p:nvSpPr>
          <p:cNvPr id="143" name="Freeform 4"/>
          <p:cNvSpPr/>
          <p:nvPr/>
        </p:nvSpPr>
        <p:spPr>
          <a:xfrm>
            <a:off x="936000" y="4536000"/>
            <a:ext cx="4104360" cy="360"/>
          </a:xfrm>
          <a:custGeom>
            <a:avLst/>
            <a:gdLst/>
            <a:ahLst/>
            <a:rect l="0" t="0" r="r" b="b"/>
            <a:pathLst>
              <a:path w="11401" h="1">
                <a:moveTo>
                  <a:pt x="11400" y="0"/>
                </a:moveTo>
                <a:lnTo>
                  <a:pt x="0" y="0"/>
                </a:lnTo>
              </a:path>
            </a:pathLst>
          </a:custGeom>
          <a:noFill/>
          <a:ln w="29160">
            <a:solidFill>
              <a:srgbClr val="ffff00"/>
            </a:solidFill>
            <a:round/>
            <a:tailEnd len="med" type="triangle" w="med"/>
          </a:ln>
        </p:spPr>
      </p:sp>
      <p:sp>
        <p:nvSpPr>
          <p:cNvPr id="144" name="Freeform 5"/>
          <p:cNvSpPr/>
          <p:nvPr/>
        </p:nvSpPr>
        <p:spPr>
          <a:xfrm>
            <a:off x="3744000" y="1728000"/>
            <a:ext cx="1152360" cy="3600360"/>
          </a:xfrm>
          <a:custGeom>
            <a:avLst/>
            <a:gdLst/>
            <a:ahLst/>
            <a:rect l="0" t="0" r="r" b="b"/>
            <a:pathLst>
              <a:path w="3201" h="10001">
                <a:moveTo>
                  <a:pt x="0" y="10000"/>
                </a:moveTo>
                <a:lnTo>
                  <a:pt x="3200" y="0"/>
                </a:lnTo>
              </a:path>
            </a:pathLst>
          </a:custGeom>
          <a:noFill/>
          <a:ln w="29160">
            <a:solidFill>
              <a:srgbClr val="ffff00"/>
            </a:solidFill>
            <a:round/>
            <a:tailEnd len="med" type="triangle" w="med"/>
          </a:ln>
        </p:spPr>
      </p:sp>
      <p:sp>
        <p:nvSpPr>
          <p:cNvPr id="145" name="Freeform 6"/>
          <p:cNvSpPr/>
          <p:nvPr/>
        </p:nvSpPr>
        <p:spPr>
          <a:xfrm>
            <a:off x="3168000" y="1872000"/>
            <a:ext cx="576360" cy="3600360"/>
          </a:xfrm>
          <a:custGeom>
            <a:avLst/>
            <a:gdLst/>
            <a:ahLst/>
            <a:rect l="0" t="0" r="r" b="b"/>
            <a:pathLst>
              <a:path w="1601" h="10001">
                <a:moveTo>
                  <a:pt x="0" y="0"/>
                </a:moveTo>
                <a:lnTo>
                  <a:pt x="1600" y="10000"/>
                </a:lnTo>
              </a:path>
            </a:pathLst>
          </a:custGeom>
          <a:noFill/>
          <a:ln w="38160">
            <a:solidFill>
              <a:srgbClr val="ffff00"/>
            </a:solidFill>
            <a:round/>
            <a:tailEnd len="med" type="triangle" w="med"/>
          </a:ln>
        </p:spPr>
      </p:sp>
      <p:pic>
        <p:nvPicPr>
          <p:cNvPr id="146" name="" descr=""/>
          <p:cNvPicPr/>
          <p:nvPr/>
        </p:nvPicPr>
        <p:blipFill>
          <a:blip r:embed="rId2"/>
          <a:stretch/>
        </p:blipFill>
        <p:spPr>
          <a:xfrm>
            <a:off x="792000" y="-164520"/>
            <a:ext cx="3367440" cy="2108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3000" p14:dur="2000"/>
    </mc:Choice>
    <mc:Fallback>
      <p:transition spd="slow" advTm="3000"/>
    </mc:Fallback>
  </mc:AlternateContent>
  <p:timing>
    <p:tnLst>
      <p:par>
        <p:cTn id="136" dur="indefinite" restart="never" nodeType="tmRoot">
          <p:childTnLst>
            <p:seq>
              <p:cTn id="137" dur="indefinite" nodeType="mainSeq"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5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5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76360" y="82440"/>
            <a:ext cx="9071640" cy="637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i="1" lang="fr-FR" sz="4400" spc="-1" strike="noStrike">
                <a:solidFill>
                  <a:srgbClr val="acb20c"/>
                </a:solidFill>
                <a:latin typeface="Arial"/>
              </a:rPr>
              <a:t>Voyage JWST</a:t>
            </a:r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-71640" y="7920000"/>
            <a:ext cx="9071640" cy="974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16560" y="1080000"/>
            <a:ext cx="10063440" cy="626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3000" p14:dur="2000"/>
    </mc:Choice>
    <mc:Fallback>
      <p:transition spd="slow" advTm="3000"/>
    </mc:Fallback>
  </mc:AlternateContent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after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1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504000" y="301320"/>
            <a:ext cx="9071640" cy="637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i="1" lang="fr-FR" sz="4400" spc="-1" strike="noStrike">
                <a:solidFill>
                  <a:srgbClr val="ffffff"/>
                </a:solidFill>
                <a:latin typeface="Arial"/>
              </a:rPr>
              <a:t>Galilée et lunette astronomique</a:t>
            </a:r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720000" y="7814520"/>
            <a:ext cx="9071640" cy="3129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4896000" y="936000"/>
            <a:ext cx="5184000" cy="568800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2"/>
          <a:stretch/>
        </p:blipFill>
        <p:spPr>
          <a:xfrm>
            <a:off x="144000" y="1008000"/>
            <a:ext cx="4824360" cy="568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3000" p14:dur="2000"/>
    </mc:Choice>
    <mc:Fallback>
      <p:transition spd="slow" advTm="3000"/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2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1"/>
                            </p:stCondLst>
                            <p:childTnLst>
                              <p:par>
                                <p:cTn id="26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504000" y="301320"/>
            <a:ext cx="9071640" cy="637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1" i="1" lang="fr-FR" sz="4400" spc="-1" strike="noStrike">
                <a:solidFill>
                  <a:srgbClr val="111111"/>
                </a:solidFill>
                <a:latin typeface="Arial"/>
              </a:rPr>
              <a:t>Trou noir et interstellar</a:t>
            </a:r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576360" y="7560000"/>
            <a:ext cx="9071640" cy="198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4680000" y="938880"/>
            <a:ext cx="5400000" cy="5685120"/>
          </a:xfrm>
          <a:prstGeom prst="rect">
            <a:avLst/>
          </a:prstGeom>
          <a:ln>
            <a:noFill/>
          </a:ln>
        </p:spPr>
      </p:pic>
      <p:pic>
        <p:nvPicPr>
          <p:cNvPr id="99" name="" descr=""/>
          <p:cNvPicPr/>
          <p:nvPr/>
        </p:nvPicPr>
        <p:blipFill>
          <a:blip r:embed="rId2"/>
          <a:stretch/>
        </p:blipFill>
        <p:spPr>
          <a:xfrm>
            <a:off x="43920" y="938880"/>
            <a:ext cx="4636080" cy="5685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3000" p14:dur="2000"/>
    </mc:Choice>
    <mc:Fallback>
      <p:transition spd="slow" advTm="3000"/>
    </mc:Fallback>
  </mc:AlternateContent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nodeType="afterEffect" fill="hold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 additive="repl"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504000" y="301320"/>
            <a:ext cx="9071640" cy="637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1" i="1" lang="fr-FR" sz="4400" spc="-1" strike="noStrike" u="wavy">
                <a:solidFill>
                  <a:srgbClr val="1c1c1c"/>
                </a:solidFill>
                <a:uFillTx/>
                <a:latin typeface="Arial"/>
              </a:rPr>
              <a:t>Exoplanètes Trappist</a:t>
            </a:r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1008360" y="8097480"/>
            <a:ext cx="9071640" cy="1910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72000" y="1008000"/>
            <a:ext cx="9936000" cy="561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3000" p14:dur="2000"/>
    </mc:Choice>
    <mc:Fallback>
      <p:transition spd="slow" advTm="3000"/>
    </mc:Fallback>
  </mc:AlternateContent>
  <p:timing>
    <p:tnLst>
      <p:par>
        <p:cTn id="40" dur="indefinite" restart="never" nodeType="tmRoot">
          <p:childTnLst>
            <p:seq>
              <p:cTn id="41" dur="indefinite" nodeType="mainSeq"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after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4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04000" y="-504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fr-FR" sz="4400" spc="-1" strike="noStrike">
                <a:solidFill>
                  <a:srgbClr val="800080"/>
                </a:solidFill>
                <a:latin typeface="Arial"/>
              </a:rPr>
              <a:t>Couleurs visibles</a:t>
            </a:r>
            <a:br/>
            <a:r>
              <a:rPr b="0" lang="fr-FR" sz="4400" spc="-1" strike="noStrike">
                <a:solidFill>
                  <a:srgbClr val="800080"/>
                </a:solidFill>
                <a:latin typeface="Arial"/>
              </a:rPr>
              <a:t> et infrarouge invisible</a:t>
            </a:r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432000" y="10874160"/>
            <a:ext cx="9071640" cy="465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0" y="1368000"/>
            <a:ext cx="10080000" cy="561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3000" p14:dur="2000"/>
    </mc:Choice>
    <mc:Fallback>
      <p:transition spd="slow" advTm="3000"/>
    </mc:Fallback>
  </mc:AlternateContent>
  <p:timing>
    <p:tnLst>
      <p:par>
        <p:cTn id="47" dur="indefinite" restart="never" nodeType="tmRoot">
          <p:childTnLst>
            <p:seq>
              <p:cTn id="48" dur="indefinite" nodeType="mainSeq"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after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5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576360" y="226440"/>
            <a:ext cx="9071640" cy="637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i="1" lang="fr-FR" sz="4400" spc="-1" strike="noStrike" u="sng">
                <a:solidFill>
                  <a:srgbClr val="000000"/>
                </a:solidFill>
                <a:uFillTx/>
                <a:latin typeface="Arial"/>
              </a:rPr>
              <a:t>Le Big Bang</a:t>
            </a:r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648360" y="8529480"/>
            <a:ext cx="9071640" cy="470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72000" y="1008000"/>
            <a:ext cx="4824000" cy="5527440"/>
          </a:xfrm>
          <a:prstGeom prst="rect">
            <a:avLst/>
          </a:prstGeom>
          <a:ln>
            <a:noFill/>
          </a:ln>
        </p:spPr>
      </p:pic>
      <p:pic>
        <p:nvPicPr>
          <p:cNvPr id="109" name="" descr=""/>
          <p:cNvPicPr/>
          <p:nvPr/>
        </p:nvPicPr>
        <p:blipFill>
          <a:blip r:embed="rId2"/>
          <a:stretch/>
        </p:blipFill>
        <p:spPr>
          <a:xfrm>
            <a:off x="4824000" y="1010880"/>
            <a:ext cx="5256000" cy="5541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3000" p14:dur="2000"/>
    </mc:Choice>
    <mc:Fallback>
      <p:transition spd="slow" advTm="3000"/>
    </mc:Fallback>
  </mc:AlternateContent>
  <p:timing>
    <p:tnLst>
      <p:par>
        <p:cTn id="54" dur="indefinite" restart="never" nodeType="tmRoot">
          <p:childTnLst>
            <p:seq>
              <p:cTn id="55" dur="indefinite" nodeType="mainSeq"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nodeType="afterEffect" fill="hold" presetClass="entr" presetID="0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4" dur="8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504000" y="301320"/>
            <a:ext cx="9071640" cy="637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Lentille convergente</a:t>
            </a:r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720000" y="9504000"/>
            <a:ext cx="9071640" cy="1185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3168000" y="1584000"/>
            <a:ext cx="3600000" cy="4741560"/>
          </a:xfrm>
          <a:prstGeom prst="rect">
            <a:avLst/>
          </a:prstGeom>
          <a:ln>
            <a:noFill/>
          </a:ln>
        </p:spPr>
      </p:pic>
      <p:sp>
        <p:nvSpPr>
          <p:cNvPr id="113" name="Freeform 3"/>
          <p:cNvSpPr/>
          <p:nvPr/>
        </p:nvSpPr>
        <p:spPr>
          <a:xfrm>
            <a:off x="2016000" y="2016000"/>
            <a:ext cx="2592360" cy="360"/>
          </a:xfrm>
          <a:custGeom>
            <a:avLst/>
            <a:gdLst/>
            <a:ahLst/>
            <a:rect l="0" t="0" r="r" b="b"/>
            <a:pathLst>
              <a:path w="7201" h="1">
                <a:moveTo>
                  <a:pt x="0" y="0"/>
                </a:moveTo>
                <a:lnTo>
                  <a:pt x="7200" y="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</p:sp>
      <p:sp>
        <p:nvSpPr>
          <p:cNvPr id="114" name="Freeform 4"/>
          <p:cNvSpPr/>
          <p:nvPr/>
        </p:nvSpPr>
        <p:spPr>
          <a:xfrm>
            <a:off x="2088000" y="5472000"/>
            <a:ext cx="2592360" cy="360"/>
          </a:xfrm>
          <a:custGeom>
            <a:avLst/>
            <a:gdLst/>
            <a:ahLst/>
            <a:rect l="0" t="0" r="r" b="b"/>
            <a:pathLst>
              <a:path w="7201" h="1">
                <a:moveTo>
                  <a:pt x="0" y="0"/>
                </a:moveTo>
                <a:lnTo>
                  <a:pt x="7200" y="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</p:sp>
      <p:sp>
        <p:nvSpPr>
          <p:cNvPr id="115" name="Freeform 5"/>
          <p:cNvSpPr/>
          <p:nvPr/>
        </p:nvSpPr>
        <p:spPr>
          <a:xfrm>
            <a:off x="5112000" y="2232000"/>
            <a:ext cx="2736360" cy="2088360"/>
          </a:xfrm>
          <a:custGeom>
            <a:avLst/>
            <a:gdLst/>
            <a:ahLst/>
            <a:rect l="0" t="0" r="r" b="b"/>
            <a:pathLst>
              <a:path w="7601" h="5801">
                <a:moveTo>
                  <a:pt x="0" y="0"/>
                </a:moveTo>
                <a:lnTo>
                  <a:pt x="7600" y="58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</p:sp>
      <p:sp>
        <p:nvSpPr>
          <p:cNvPr id="116" name="Freeform 6"/>
          <p:cNvSpPr/>
          <p:nvPr/>
        </p:nvSpPr>
        <p:spPr>
          <a:xfrm>
            <a:off x="5112000" y="3744000"/>
            <a:ext cx="2664360" cy="1800360"/>
          </a:xfrm>
          <a:custGeom>
            <a:avLst/>
            <a:gdLst/>
            <a:ahLst/>
            <a:rect l="0" t="0" r="r" b="b"/>
            <a:pathLst>
              <a:path w="7401" h="5001">
                <a:moveTo>
                  <a:pt x="0" y="5000"/>
                </a:moveTo>
                <a:lnTo>
                  <a:pt x="7400" y="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</p:sp>
    </p:spTree>
  </p:cSld>
  <mc:AlternateContent>
    <mc:Choice Requires="p14">
      <p:transition spd="slow" advTm="3000" p14:dur="2000"/>
    </mc:Choice>
    <mc:Fallback>
      <p:transition spd="slow" advTm="3000"/>
    </mc:Fallback>
  </mc:AlternateContent>
  <p:timing>
    <p:tnLst>
      <p:par>
        <p:cTn id="65" dur="indefinite" restart="never" nodeType="tmRoot">
          <p:childTnLst>
            <p:seq>
              <p:cTn id="66" dur="indefinite" nodeType="mainSeq"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504000" y="301320"/>
            <a:ext cx="9071640" cy="637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Lentille divergente</a:t>
            </a:r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1368360" y="8174520"/>
            <a:ext cx="9071640" cy="1329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endParaRPr b="0" lang="fr-FR" sz="3200" spc="-1" strike="noStrike">
              <a:solidFill>
                <a:srgbClr val="0066cc"/>
              </a:solidFill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4248000" y="1785960"/>
            <a:ext cx="1569960" cy="3902040"/>
          </a:xfrm>
          <a:prstGeom prst="rect">
            <a:avLst/>
          </a:prstGeom>
          <a:ln>
            <a:noFill/>
          </a:ln>
        </p:spPr>
      </p:pic>
      <p:sp>
        <p:nvSpPr>
          <p:cNvPr id="120" name="Freeform 3"/>
          <p:cNvSpPr/>
          <p:nvPr/>
        </p:nvSpPr>
        <p:spPr>
          <a:xfrm>
            <a:off x="2376000" y="2664000"/>
            <a:ext cx="2232360" cy="360"/>
          </a:xfrm>
          <a:custGeom>
            <a:avLst/>
            <a:gdLst/>
            <a:ahLst/>
            <a:rect l="0" t="0" r="r" b="b"/>
            <a:pathLst>
              <a:path w="6201" h="1">
                <a:moveTo>
                  <a:pt x="0" y="0"/>
                </a:moveTo>
                <a:lnTo>
                  <a:pt x="6200" y="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</p:sp>
      <p:sp>
        <p:nvSpPr>
          <p:cNvPr id="121" name="Freeform 4"/>
          <p:cNvSpPr/>
          <p:nvPr/>
        </p:nvSpPr>
        <p:spPr>
          <a:xfrm>
            <a:off x="2376000" y="3816000"/>
            <a:ext cx="2376360" cy="360"/>
          </a:xfrm>
          <a:custGeom>
            <a:avLst/>
            <a:gdLst/>
            <a:ahLst/>
            <a:rect l="0" t="0" r="r" b="b"/>
            <a:pathLst>
              <a:path w="6601" h="1">
                <a:moveTo>
                  <a:pt x="0" y="0"/>
                </a:moveTo>
                <a:lnTo>
                  <a:pt x="6600" y="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</p:sp>
      <p:sp>
        <p:nvSpPr>
          <p:cNvPr id="122" name="Freeform 5"/>
          <p:cNvSpPr/>
          <p:nvPr/>
        </p:nvSpPr>
        <p:spPr>
          <a:xfrm>
            <a:off x="2376000" y="4968000"/>
            <a:ext cx="2304360" cy="360"/>
          </a:xfrm>
          <a:custGeom>
            <a:avLst/>
            <a:gdLst/>
            <a:ahLst/>
            <a:rect l="0" t="0" r="r" b="b"/>
            <a:pathLst>
              <a:path w="6401" h="1">
                <a:moveTo>
                  <a:pt x="0" y="0"/>
                </a:moveTo>
                <a:lnTo>
                  <a:pt x="6400" y="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</p:sp>
      <p:sp>
        <p:nvSpPr>
          <p:cNvPr id="123" name="Freeform 6"/>
          <p:cNvSpPr/>
          <p:nvPr/>
        </p:nvSpPr>
        <p:spPr>
          <a:xfrm>
            <a:off x="5544000" y="1656000"/>
            <a:ext cx="2376360" cy="1008360"/>
          </a:xfrm>
          <a:custGeom>
            <a:avLst/>
            <a:gdLst/>
            <a:ahLst/>
            <a:rect l="0" t="0" r="r" b="b"/>
            <a:pathLst>
              <a:path w="6601" h="2801">
                <a:moveTo>
                  <a:pt x="0" y="2800"/>
                </a:moveTo>
                <a:lnTo>
                  <a:pt x="6600" y="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</p:sp>
      <p:sp>
        <p:nvSpPr>
          <p:cNvPr id="124" name="Freeform 7"/>
          <p:cNvSpPr/>
          <p:nvPr/>
        </p:nvSpPr>
        <p:spPr>
          <a:xfrm>
            <a:off x="5328000" y="4824000"/>
            <a:ext cx="2016360" cy="1080360"/>
          </a:xfrm>
          <a:custGeom>
            <a:avLst/>
            <a:gdLst/>
            <a:ahLst/>
            <a:rect l="0" t="0" r="r" b="b"/>
            <a:pathLst>
              <a:path w="5601" h="3001">
                <a:moveTo>
                  <a:pt x="0" y="0"/>
                </a:moveTo>
                <a:lnTo>
                  <a:pt x="5600" y="30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</p:sp>
    </p:spTree>
  </p:cSld>
  <mc:AlternateContent>
    <mc:Choice Requires="p14">
      <p:transition spd="slow" advTm="3000" p14:dur="2000"/>
    </mc:Choice>
    <mc:Fallback>
      <p:transition spd="slow" advTm="3000"/>
    </mc:Fallback>
  </mc:AlternateContent>
  <p:timing>
    <p:tnLst>
      <p:par>
        <p:cTn id="84" dur="indefinite" restart="never" nodeType="tmRoot">
          <p:childTnLst>
            <p:seq>
              <p:cTn id="85" dur="indefinite" nodeType="mainSeq"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9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0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0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Application>LibreOffice/6.2.8.2$Windows_X86_64 LibreOffice_project/f82ddfca21ebc1e222a662a32b25c0c9d20169ee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2022-03-15T10:07:32Z</dcterms:created>
  <dc:creator/>
  <dc:description/>
  <dc:language>fr-FR</dc:language>
  <cp:lastModifiedBy/>
  <dcterms:modified xsi:type="dcterms:W3CDTF">2022-03-16T16:55:03Z</dcterms:modified>
  <cp:revision>5</cp:revision>
  <dc:subject/>
  <dc:title>Blue Curve</dc:title>
</cp:coreProperties>
</file>